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86" r:id="rId4"/>
    <p:sldId id="270" r:id="rId5"/>
    <p:sldId id="287" r:id="rId6"/>
    <p:sldId id="288" r:id="rId7"/>
    <p:sldId id="289" r:id="rId8"/>
    <p:sldId id="290" r:id="rId9"/>
    <p:sldId id="292" r:id="rId10"/>
    <p:sldId id="291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4882" autoAdjust="0"/>
  </p:normalViewPr>
  <p:slideViewPr>
    <p:cSldViewPr snapToGrid="0">
      <p:cViewPr varScale="1">
        <p:scale>
          <a:sx n="56" d="100"/>
          <a:sy n="56" d="100"/>
        </p:scale>
        <p:origin x="8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5A61F-BF4D-4E9E-B276-51B4D0A20B9D}" type="datetimeFigureOut">
              <a:rPr kumimoji="1" lang="ja-JP" altLang="en-US" smtClean="0"/>
              <a:t>2024/1/14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E9C34-B39C-4E22-B29E-E1353626EA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749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BSL3</a:t>
            </a:r>
            <a:r>
              <a:rPr kumimoji="1" lang="ja-JP" altLang="en-US" dirty="0"/>
              <a:t>実験室における排水処理システム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FE9C34-B39C-4E22-B29E-E1353626EAD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636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バリデーション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滅菌は検証されなければならない。・加熱による方法の場合、処理中に温度が記録されなければならない。また、温度センサーは定められた間隔で校正されなければならない。・薬品による方法の場合、処理中に濃度が記録されなければならない。また、濃度センサーは定められた間隔で校正されなければならない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8A9E2-5F20-4BB8-B042-87C44B935EAD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7300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終り</a:t>
            </a:r>
          </a:p>
          <a:p>
            <a:r>
              <a:rPr kumimoji="1" lang="ja-JP" altLang="en-US" dirty="0"/>
              <a:t>・ トレーニングコースにご協力いただきまして、ありがとうございます。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Email: mikiikka277@hb.tp1.jp</a:t>
            </a:r>
          </a:p>
          <a:p>
            <a:r>
              <a:rPr kumimoji="1" lang="ja-JP" altLang="en-US" dirty="0"/>
              <a:t>・ </a:t>
            </a:r>
            <a:r>
              <a:rPr kumimoji="1" lang="en-US" altLang="ja-JP" dirty="0"/>
              <a:t>Facebook: Miki Hideki</a:t>
            </a:r>
          </a:p>
          <a:p>
            <a:r>
              <a:rPr kumimoji="1" lang="ja-JP" altLang="en-US" dirty="0"/>
              <a:t>・ 文書サーバー</a:t>
            </a:r>
            <a:r>
              <a:rPr kumimoji="1" lang="en-US" altLang="ja-JP" dirty="0"/>
              <a:t>: http://gaga.jellybean.jp/indexbsl.html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1CC016-07F9-480F-B088-5CBDEF6E617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33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除染の分類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・滅菌</a:t>
            </a:r>
            <a:r>
              <a:rPr kumimoji="1" lang="en-US" altLang="ja-JP" dirty="0"/>
              <a:t>/ </a:t>
            </a:r>
            <a:r>
              <a:rPr kumimoji="1" lang="ja-JP" altLang="en-US" dirty="0"/>
              <a:t>熱、薬品、フィルター、放射線、その他により、全ての微生物を、死滅または除去すること。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・消毒</a:t>
            </a:r>
            <a:r>
              <a:rPr kumimoji="1" lang="en-US" altLang="ja-JP" dirty="0"/>
              <a:t>/ </a:t>
            </a:r>
            <a:r>
              <a:rPr kumimoji="1" lang="ja-JP" altLang="en-US" dirty="0"/>
              <a:t>感染性 </a:t>
            </a:r>
            <a:r>
              <a:rPr kumimoji="1" lang="en-US" altLang="ja-JP" dirty="0"/>
              <a:t>{</a:t>
            </a:r>
            <a:r>
              <a:rPr kumimoji="1" lang="ja-JP" altLang="en-US" dirty="0"/>
              <a:t>または病原性</a:t>
            </a:r>
            <a:r>
              <a:rPr kumimoji="1" lang="en-US" altLang="ja-JP" dirty="0"/>
              <a:t>} </a:t>
            </a:r>
            <a:r>
              <a:rPr kumimoji="1" lang="ja-JP" altLang="en-US" dirty="0"/>
              <a:t>微生物の感染性を除去すること。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・希釈</a:t>
            </a:r>
            <a:r>
              <a:rPr kumimoji="1" lang="en-US" altLang="ja-JP" dirty="0"/>
              <a:t>/ </a:t>
            </a:r>
            <a:r>
              <a:rPr kumimoji="1" lang="ja-JP" altLang="en-US" dirty="0"/>
              <a:t>微生物の濃度を下げること。</a:t>
            </a:r>
            <a:r>
              <a:rPr kumimoji="1" lang="ja-JP" altLang="en-US" dirty="0">
                <a:latin typeface="+mn-lt"/>
              </a:rPr>
              <a:t>・不活化</a:t>
            </a:r>
            <a:r>
              <a:rPr kumimoji="1" lang="en-US" altLang="ja-JP" dirty="0">
                <a:latin typeface="+mn-lt"/>
              </a:rPr>
              <a:t>/ </a:t>
            </a:r>
            <a:r>
              <a:rPr kumimoji="1" lang="ja-JP" altLang="en-US" dirty="0"/>
              <a:t>感染性を</a:t>
            </a:r>
            <a:r>
              <a:rPr kumimoji="1" lang="ja-JP" altLang="en-US" dirty="0">
                <a:latin typeface="+mn-lt"/>
              </a:rPr>
              <a:t>失わせること。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FE9C34-B39C-4E22-B29E-E1353626EAD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183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滅菌の方法</a:t>
            </a:r>
          </a:p>
          <a:p>
            <a:r>
              <a:rPr kumimoji="1" lang="ja-JP" altLang="en-US" dirty="0"/>
              <a:t>・ 加熱</a:t>
            </a:r>
            <a:r>
              <a:rPr kumimoji="1" lang="en-US" altLang="ja-JP" dirty="0"/>
              <a:t>/ </a:t>
            </a:r>
            <a:r>
              <a:rPr kumimoji="1" lang="ja-JP" altLang="en-US" dirty="0"/>
              <a:t>加熱は、蒸気や火によりおこなわれる。加熱は、多くの菌に対して有効である。初期コストは高い。検証</a:t>
            </a:r>
            <a:r>
              <a:rPr kumimoji="1" lang="en-US" altLang="ja-JP" dirty="0"/>
              <a:t>(</a:t>
            </a:r>
            <a:r>
              <a:rPr kumimoji="1" lang="ja-JP" altLang="en-US" dirty="0"/>
              <a:t>温度管理</a:t>
            </a:r>
            <a:r>
              <a:rPr kumimoji="1" lang="en-US" altLang="ja-JP" dirty="0"/>
              <a:t>)</a:t>
            </a:r>
            <a:r>
              <a:rPr kumimoji="1" lang="ja-JP" altLang="en-US" dirty="0"/>
              <a:t>が簡単。・ 薬品</a:t>
            </a:r>
            <a:r>
              <a:rPr kumimoji="1" lang="en-US" altLang="ja-JP" dirty="0"/>
              <a:t>/ </a:t>
            </a:r>
            <a:r>
              <a:rPr kumimoji="1" lang="ja-JP" altLang="en-US" dirty="0"/>
              <a:t>薬品は、微生物の種類により、選択されなければならない。中和は、処理の後に、必要であるかもしれない。運転コストは高い。検証</a:t>
            </a:r>
            <a:r>
              <a:rPr kumimoji="1" lang="en-US" altLang="ja-JP" dirty="0"/>
              <a:t>(</a:t>
            </a:r>
            <a:r>
              <a:rPr kumimoji="1" lang="ja-JP" altLang="en-US" dirty="0"/>
              <a:t>濃度管理</a:t>
            </a:r>
            <a:r>
              <a:rPr kumimoji="1" lang="en-US" altLang="ja-JP" dirty="0"/>
              <a:t>)</a:t>
            </a:r>
            <a:r>
              <a:rPr kumimoji="1" lang="ja-JP" altLang="en-US" dirty="0"/>
              <a:t>が簡単ではない。・その他</a:t>
            </a:r>
            <a:r>
              <a:rPr kumimoji="1" lang="en-US" altLang="ja-JP" dirty="0"/>
              <a:t>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FE9C34-B39C-4E22-B29E-E1353626EAD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944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熱による滅菌方法</a:t>
            </a:r>
            <a:r>
              <a:rPr kumimoji="1" lang="en-US" altLang="ja-JP" dirty="0"/>
              <a:t>(1/2)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蒸気は、多くのエネルギーを持つ。そのため、蒸気は、加熱に通常使用される。</a:t>
            </a:r>
            <a:r>
              <a:rPr kumimoji="1" lang="en-US" altLang="ja-JP" dirty="0"/>
              <a:t>1kg</a:t>
            </a:r>
            <a:r>
              <a:rPr kumimoji="1" lang="ja-JP" altLang="en-US" dirty="0"/>
              <a:t>、</a:t>
            </a:r>
            <a:r>
              <a:rPr kumimoji="1" lang="en-US" altLang="ja-JP" dirty="0"/>
              <a:t>100</a:t>
            </a:r>
            <a:r>
              <a:rPr kumimoji="1" lang="ja-JP" altLang="en-US" dirty="0"/>
              <a:t>度</a:t>
            </a:r>
            <a:r>
              <a:rPr kumimoji="1" lang="en-US" altLang="ja-JP" dirty="0"/>
              <a:t>C</a:t>
            </a:r>
            <a:r>
              <a:rPr kumimoji="1" lang="ja-JP" altLang="en-US" dirty="0"/>
              <a:t>の水は、</a:t>
            </a:r>
            <a:r>
              <a:rPr kumimoji="1" lang="en-US" altLang="ja-JP" dirty="0"/>
              <a:t>419kJ</a:t>
            </a:r>
            <a:r>
              <a:rPr kumimoji="1" lang="ja-JP" altLang="en-US" dirty="0"/>
              <a:t>。</a:t>
            </a:r>
            <a:r>
              <a:rPr kumimoji="1" lang="en-US" altLang="ja-JP" dirty="0"/>
              <a:t>1kg</a:t>
            </a:r>
            <a:r>
              <a:rPr kumimoji="1" lang="ja-JP" altLang="en-US" dirty="0"/>
              <a:t>、</a:t>
            </a:r>
            <a:r>
              <a:rPr kumimoji="1" lang="en-US" altLang="ja-JP" dirty="0"/>
              <a:t>100</a:t>
            </a:r>
            <a:r>
              <a:rPr kumimoji="1" lang="ja-JP" altLang="en-US" dirty="0"/>
              <a:t>度</a:t>
            </a:r>
            <a:r>
              <a:rPr kumimoji="1" lang="en-US" altLang="ja-JP" dirty="0"/>
              <a:t>C</a:t>
            </a:r>
            <a:r>
              <a:rPr kumimoji="1" lang="ja-JP" altLang="en-US" dirty="0"/>
              <a:t>の飽和蒸気は、</a:t>
            </a:r>
            <a:r>
              <a:rPr kumimoji="1" lang="en-US" altLang="ja-JP" dirty="0"/>
              <a:t>2685kJ</a:t>
            </a:r>
            <a:r>
              <a:rPr kumimoji="1" lang="ja-JP" altLang="en-US" dirty="0"/>
              <a:t>。</a:t>
            </a:r>
            <a:r>
              <a:rPr kumimoji="1" lang="en-US" altLang="ja-JP" dirty="0"/>
              <a:t> </a:t>
            </a:r>
            <a:r>
              <a:rPr kumimoji="1" lang="ja-JP" altLang="en-US" dirty="0"/>
              <a:t>・もし蒸気の温度が</a:t>
            </a:r>
            <a:r>
              <a:rPr kumimoji="1" lang="en-US" altLang="ja-JP" dirty="0"/>
              <a:t>100</a:t>
            </a:r>
            <a:r>
              <a:rPr kumimoji="1" lang="ja-JP" altLang="en-US" dirty="0"/>
              <a:t>度</a:t>
            </a:r>
            <a:r>
              <a:rPr kumimoji="1" lang="en-US" altLang="ja-JP" dirty="0"/>
              <a:t>C</a:t>
            </a:r>
            <a:r>
              <a:rPr kumimoji="1" lang="ja-JP" altLang="en-US" dirty="0"/>
              <a:t>を越えると、圧力は、</a:t>
            </a:r>
            <a:r>
              <a:rPr kumimoji="1" lang="en-US" altLang="ja-JP" dirty="0"/>
              <a:t>1</a:t>
            </a:r>
            <a:r>
              <a:rPr kumimoji="1" lang="ja-JP" altLang="en-US" dirty="0"/>
              <a:t>気圧、</a:t>
            </a:r>
            <a:r>
              <a:rPr kumimoji="1"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0.101 MPa</a:t>
            </a:r>
            <a:r>
              <a:rPr kumimoji="1" lang="ja-JP" altLang="en-US" dirty="0"/>
              <a:t>を越える。・蒸気温度が増すほど蒸気圧力が増す。・</a:t>
            </a:r>
            <a:r>
              <a:rPr kumimoji="1" lang="en-US" altLang="ja-JP" dirty="0"/>
              <a:t>121</a:t>
            </a:r>
            <a:r>
              <a:rPr kumimoji="1" lang="ja-JP" altLang="en-US" dirty="0"/>
              <a:t>度</a:t>
            </a:r>
            <a:r>
              <a:rPr kumimoji="1" lang="en-US" altLang="ja-JP" dirty="0"/>
              <a:t>C</a:t>
            </a:r>
            <a:r>
              <a:rPr kumimoji="1" lang="ja-JP" altLang="en-US" dirty="0"/>
              <a:t>の場合、</a:t>
            </a:r>
            <a:r>
              <a:rPr kumimoji="1" lang="sv-SE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0.216Mpa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である。</a:t>
            </a:r>
            <a:endParaRPr kumimoji="1"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8A9E2-5F20-4BB8-B042-87C44B935EA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86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蒸気による滅菌方法</a:t>
            </a:r>
            <a:endParaRPr kumimoji="1" lang="en-US" altLang="ja-JP" dirty="0"/>
          </a:p>
          <a:p>
            <a:r>
              <a:rPr kumimoji="1" lang="ja-JP" altLang="en-US" dirty="0"/>
              <a:t>・蒸気による滅菌方法は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つある。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つは非加圧蒸気による。他の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つは加圧蒸気による。・排水処理システムは、通常、加圧蒸気、</a:t>
            </a:r>
            <a:r>
              <a:rPr kumimoji="1" lang="en-US" altLang="ja-JP" dirty="0"/>
              <a:t>121</a:t>
            </a:r>
            <a:r>
              <a:rPr kumimoji="1" lang="ja-JP" altLang="en-US" dirty="0"/>
              <a:t>度</a:t>
            </a:r>
            <a:r>
              <a:rPr kumimoji="1" lang="en-US" altLang="ja-JP" dirty="0"/>
              <a:t>C</a:t>
            </a:r>
            <a:r>
              <a:rPr kumimoji="1" lang="ja-JP" altLang="en-US" dirty="0"/>
              <a:t>、</a:t>
            </a:r>
            <a:r>
              <a:rPr kumimoji="1" lang="en-US" altLang="ja-JP" dirty="0"/>
              <a:t>0.216MPa(2.2kgf/cm2)</a:t>
            </a:r>
            <a:r>
              <a:rPr kumimoji="1" lang="ja-JP" altLang="en-US" dirty="0"/>
              <a:t>を使用する。・プリオンを滅菌するためには</a:t>
            </a:r>
            <a:r>
              <a:rPr kumimoji="1" lang="en-US" altLang="ja-JP" dirty="0"/>
              <a:t>134</a:t>
            </a:r>
            <a:r>
              <a:rPr kumimoji="1" lang="ja-JP" altLang="en-US" dirty="0"/>
              <a:t>度</a:t>
            </a:r>
            <a:r>
              <a:rPr kumimoji="1" lang="en-US" altLang="ja-JP" dirty="0"/>
              <a:t>C</a:t>
            </a:r>
            <a:r>
              <a:rPr kumimoji="1" lang="ja-JP" altLang="en-US" dirty="0"/>
              <a:t>以上の温度が必要である。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FE9C34-B39C-4E22-B29E-E1353626EAD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717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薬品による滅菌方法</a:t>
            </a:r>
            <a:r>
              <a:rPr kumimoji="1" lang="en-US" altLang="ja-JP" dirty="0"/>
              <a:t>(2/1)</a:t>
            </a:r>
          </a:p>
          <a:p>
            <a:r>
              <a:rPr kumimoji="1" lang="ja-JP" altLang="en-US" dirty="0"/>
              <a:t>・薬品による滅菌は加熱による滅菌が使用できない時に使用する。・例えば、塩素が使用される。塩素が水に投入されると、次亜塩素酸が生成される。次亜塩素酸が分離すると、発生期の酸素が生成される。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FE9C34-B39C-4E22-B29E-E1353626EAD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958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薬品による滅菌方法</a:t>
            </a:r>
            <a:r>
              <a:rPr kumimoji="1" lang="en-US" altLang="ja-JP" dirty="0"/>
              <a:t>(2/2)</a:t>
            </a:r>
          </a:p>
          <a:p>
            <a:r>
              <a:rPr kumimoji="1" lang="ja-JP" altLang="en-US" dirty="0"/>
              <a:t>・発生期は、元素が化合物から解離した直後の状態である。・発生期の元素は強い反応能力を持ち、発生期の酸素は強い酸化能力を持つ。次亜塩素酸は、次亜塩素酸カルシウム </a:t>
            </a:r>
            <a:r>
              <a:rPr kumimoji="1" lang="en-US" altLang="ja-JP" dirty="0"/>
              <a:t>(Ca(</a:t>
            </a:r>
            <a:r>
              <a:rPr kumimoji="1" lang="en-US" altLang="ja-JP" dirty="0" err="1"/>
              <a:t>OCl</a:t>
            </a:r>
            <a:r>
              <a:rPr kumimoji="1" lang="en-US" altLang="ja-JP" dirty="0"/>
              <a:t>)2) </a:t>
            </a:r>
            <a:r>
              <a:rPr kumimoji="1" lang="ja-JP" altLang="en-US" dirty="0"/>
              <a:t>または次亜塩素酸ナトリウム </a:t>
            </a:r>
            <a:r>
              <a:rPr kumimoji="1" lang="en-US" altLang="ja-JP" dirty="0"/>
              <a:t>(NaOCl) </a:t>
            </a:r>
            <a:r>
              <a:rPr kumimoji="1" lang="ja-JP" altLang="en-US" dirty="0"/>
              <a:t>として提供される。チオ硫酸ナトリウム </a:t>
            </a:r>
            <a:r>
              <a:rPr kumimoji="1" lang="en-US" altLang="ja-JP" dirty="0"/>
              <a:t>(Na2S2O3) </a:t>
            </a:r>
            <a:r>
              <a:rPr kumimoji="1" lang="ja-JP" altLang="en-US" dirty="0"/>
              <a:t>は塩素の中和に使用される。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FE9C34-B39C-4E22-B29E-E1353626EAD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4263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残留塩素濃度計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 残留塩素濃度計は、センサーを持つ。センサーは、濃度により複数の形式を持つ。・ 高濃度用のセンサーは使用しやすい。なぜなら、それは、メンテナンスフリーだから。・ しかし、低濃度用のセンサーは、使用しやすくない。なぜなら、それは、頻繁に </a:t>
            </a:r>
            <a:r>
              <a:rPr kumimoji="1" lang="en-US" altLang="ja-JP" dirty="0"/>
              <a:t>(</a:t>
            </a:r>
            <a:r>
              <a:rPr kumimoji="1" lang="ja-JP" altLang="en-US" dirty="0"/>
              <a:t>数週間または数ヶ月</a:t>
            </a:r>
            <a:r>
              <a:rPr kumimoji="1" lang="en-US" altLang="ja-JP" dirty="0"/>
              <a:t>)</a:t>
            </a:r>
            <a:r>
              <a:rPr kumimoji="1" lang="ja-JP" altLang="en-US" dirty="0"/>
              <a:t> メンテナンスが必要だから。・ そのため、ユーザーは、低濃度用のセンサーは使用されているか否かを確認すべきである。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FE9C34-B39C-4E22-B29E-E1353626EAD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67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バッチシステム</a:t>
            </a:r>
            <a:endParaRPr kumimoji="1" lang="en-US" altLang="ja-JP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・加熱による方法、薬品による方法ともに、滅菌工程中のタンクは排水を受け入れることができない。・そのため、通常はバッチシステムが使用される。 バッチシステムは右に示されるように、タンクが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つあり、それらを交互に切り替える。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98A9E2-5F20-4BB8-B042-87C44B935EAD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34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1/14/2024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kumimoji="1"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ikiikka277@hb.tp1.j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897D5B-BADF-4C87-AB79-9ADCF89C4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0000" y="1449147"/>
            <a:ext cx="10749395" cy="2971051"/>
          </a:xfrm>
        </p:spPr>
        <p:txBody>
          <a:bodyPr/>
          <a:lstStyle/>
          <a:p>
            <a:r>
              <a:rPr kumimoji="1" lang="en-US" altLang="ja-JP" sz="6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Wastewater treatment system in BSL3 Lab</a:t>
            </a:r>
            <a:endParaRPr kumimoji="1" lang="ja-JP" altLang="en-US" sz="6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675427A-0950-428D-B0A6-E5C22CC3C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05483"/>
          </a:xfrm>
        </p:spPr>
        <p:txBody>
          <a:bodyPr>
            <a:noAutofit/>
          </a:bodyPr>
          <a:lstStyle/>
          <a:p>
            <a:r>
              <a:rPr kumimoji="1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28/06/2019, 30/11/2021</a:t>
            </a:r>
            <a:r>
              <a:rPr kumimoji="1" lang="en-US" altLang="ja-JP" sz="3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31/12/2023, 14/01/2024</a:t>
            </a:r>
            <a:endParaRPr kumimoji="1"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Hideki Miki, Ph.D. (</a:t>
            </a:r>
            <a:r>
              <a:rPr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Engineering</a:t>
            </a:r>
            <a:r>
              <a:rPr kumimoji="1" lang="en-US" altLang="ja-JP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), JICA Expert</a:t>
            </a:r>
            <a:endParaRPr kumimoji="1" lang="ja-JP" altLang="en-US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1329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Validation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1373288" cy="4635713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Sterilization must be validated.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case of heating method,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temperature must be recorded during process. Also, temperature sensor must be calibrated by period designated.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case of chemical method, concentration must be recorded during process. Also, concentration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sensor must be calibrated by period designated.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2378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End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458927" cy="3636511"/>
          </a:xfrm>
        </p:spPr>
        <p:txBody>
          <a:bodyPr/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Thank you for cooperation with training course.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Email: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  <a:hlinkClick r:id="rId3"/>
              </a:rPr>
              <a:t>mikiikka277@hb.tp1.jp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Facebook: Miki Hideki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Document server: http://gaga.jellybean.jp/indexbsl.html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物体 が含まれている画像&#10;&#10;自動的に生成された説明">
            <a:extLst>
              <a:ext uri="{FF2B5EF4-FFF2-40B4-BE49-F238E27FC236}">
                <a16:creationId xmlns:a16="http://schemas.microsoft.com/office/drawing/2014/main" id="{994EF9EF-A8FC-4607-86AD-7C2AA144F6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639" y="3239743"/>
            <a:ext cx="16002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67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kumimoji="1"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Decontamination classification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E4822C92-DF78-4845-8984-B1D0B207D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3638375"/>
              </p:ext>
            </p:extLst>
          </p:nvPr>
        </p:nvGraphicFramePr>
        <p:xfrm>
          <a:off x="1441811" y="2349307"/>
          <a:ext cx="10571998" cy="35747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43593">
                  <a:extLst>
                    <a:ext uri="{9D8B030D-6E8A-4147-A177-3AD203B41FA5}">
                      <a16:colId xmlns:a16="http://schemas.microsoft.com/office/drawing/2014/main" val="3467622250"/>
                    </a:ext>
                  </a:extLst>
                </a:gridCol>
                <a:gridCol w="8028405">
                  <a:extLst>
                    <a:ext uri="{9D8B030D-6E8A-4147-A177-3AD203B41FA5}">
                      <a16:colId xmlns:a16="http://schemas.microsoft.com/office/drawing/2014/main" val="1138341741"/>
                    </a:ext>
                  </a:extLst>
                </a:gridCol>
              </a:tblGrid>
              <a:tr h="3910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Classification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Definition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625399"/>
                  </a:ext>
                </a:extLst>
              </a:tr>
              <a:tr h="811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u="sng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Sterilization</a:t>
                      </a:r>
                      <a:endParaRPr lang="ja-JP" sz="2400" b="0" u="sng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To kill or remove </a:t>
                      </a:r>
                      <a:r>
                        <a:rPr lang="en-US" sz="2400" b="0" u="sng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all</a:t>
                      </a: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microbes </a:t>
                      </a:r>
                      <a:r>
                        <a:rPr lang="en-US" altLang="ja-JP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heating,</a:t>
                      </a:r>
                      <a:r>
                        <a:rPr lang="ja-JP" alt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chemical,</a:t>
                      </a:r>
                      <a:r>
                        <a:rPr lang="ja-JP" alt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US" altLang="ja-JP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filter, radiant lays or others</a:t>
                      </a: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.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864643"/>
                  </a:ext>
                </a:extLst>
              </a:tr>
              <a:tr h="80838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Disinfection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To remove </a:t>
                      </a:r>
                      <a:r>
                        <a:rPr lang="en-US" altLang="ja-JP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infectious ability of </a:t>
                      </a:r>
                      <a:r>
                        <a:rPr lang="en-US" sz="2400" b="0" u="sng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infectious</a:t>
                      </a: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microbes.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96997"/>
                  </a:ext>
                </a:extLst>
              </a:tr>
              <a:tr h="782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Dilution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To </a:t>
                      </a:r>
                      <a:r>
                        <a:rPr lang="en-US" altLang="ja-JP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decreases c</a:t>
                      </a: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oncentration of microbes.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298177"/>
                  </a:ext>
                </a:extLst>
              </a:tr>
              <a:tr h="7820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Inactivation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To lost infectious ability</a:t>
                      </a:r>
                      <a:r>
                        <a:rPr lang="en-US" altLang="ja-JP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of microbes</a:t>
                      </a: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.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661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388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0571998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kumimoji="1"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terilization method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4" name="コンテンツ プレースホルダー 3">
            <a:extLst>
              <a:ext uri="{FF2B5EF4-FFF2-40B4-BE49-F238E27FC236}">
                <a16:creationId xmlns:a16="http://schemas.microsoft.com/office/drawing/2014/main" id="{A40C7940-5A32-414C-88F5-E25FE83364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490334"/>
              </p:ext>
            </p:extLst>
          </p:nvPr>
        </p:nvGraphicFramePr>
        <p:xfrm>
          <a:off x="196949" y="2335238"/>
          <a:ext cx="11859063" cy="35692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47445">
                  <a:extLst>
                    <a:ext uri="{9D8B030D-6E8A-4147-A177-3AD203B41FA5}">
                      <a16:colId xmlns:a16="http://schemas.microsoft.com/office/drawing/2014/main" val="2078668916"/>
                    </a:ext>
                  </a:extLst>
                </a:gridCol>
                <a:gridCol w="6709493">
                  <a:extLst>
                    <a:ext uri="{9D8B030D-6E8A-4147-A177-3AD203B41FA5}">
                      <a16:colId xmlns:a16="http://schemas.microsoft.com/office/drawing/2014/main" val="1044553094"/>
                    </a:ext>
                  </a:extLst>
                </a:gridCol>
                <a:gridCol w="3602125">
                  <a:extLst>
                    <a:ext uri="{9D8B030D-6E8A-4147-A177-3AD203B41FA5}">
                      <a16:colId xmlns:a16="http://schemas.microsoft.com/office/drawing/2014/main" val="2478857395"/>
                    </a:ext>
                  </a:extLst>
                </a:gridCol>
              </a:tblGrid>
              <a:tr h="288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Method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Characteristic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Note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859202"/>
                  </a:ext>
                </a:extLst>
              </a:tr>
              <a:tr h="8642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Heating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Heating is done by fire and steam. </a:t>
                      </a:r>
                      <a:r>
                        <a:rPr lang="en-US" altLang="ja-JP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Heating</a:t>
                      </a: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is effective to most of microbes. 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Initial cost is high.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Validation (temperature management) is easy.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5256578"/>
                  </a:ext>
                </a:extLst>
              </a:tr>
              <a:tr h="1008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Chemical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Chemical must be selected by kind of microbes. Neutralization may be needed after treatment.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76200"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Running cost is high. </a:t>
                      </a:r>
                    </a:p>
                    <a:p>
                      <a:pPr marL="76200" indent="-76200" algn="just">
                        <a:spcAft>
                          <a:spcPts val="0"/>
                        </a:spcAft>
                      </a:pPr>
                      <a:r>
                        <a:rPr lang="en-US" sz="2400" b="0" kern="100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Validation (Concentration management)is not easy.</a:t>
                      </a: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021913"/>
                  </a:ext>
                </a:extLst>
              </a:tr>
              <a:tr h="1008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2400" b="0" kern="100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Others</a:t>
                      </a:r>
                      <a:endParaRPr lang="ja-JP" sz="2400" b="0" kern="100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76200" indent="-76200" algn="just">
                        <a:spcAft>
                          <a:spcPts val="0"/>
                        </a:spcAft>
                      </a:pPr>
                      <a:endParaRPr lang="ja-JP" sz="2400" b="0" kern="100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36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444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kumimoji="1"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terilization method by heating</a:t>
            </a:r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(1/3)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1373288" cy="4635713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Steam has a lot of energy. So, steam is usually used for heating. 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Water of 1[kg], 100[degC] has 419[kJ]</a:t>
            </a:r>
          </a:p>
          <a:p>
            <a:pPr marL="0" indent="0">
              <a:buNone/>
            </a:pP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S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aturated steam of 1[kg], 100[degC] has 2685[kJ]  (2685/419=</a:t>
            </a:r>
            <a:r>
              <a:rPr kumimoji="1" lang="en-US" altLang="ja-JP" sz="2400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6.4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).</a:t>
            </a:r>
          </a:p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If steam temperature exceeds 100[degC]. pressure exceeds 1[atm], 0.101[M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P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a].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 higher is steam temperature, the higher is steam pressure. </a:t>
            </a:r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case of 121[degC], pressure is </a:t>
            </a:r>
            <a:r>
              <a:rPr kumimoji="1" lang="sv-SE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0.216[MPa].</a:t>
            </a:r>
            <a:endParaRPr kumimoji="1"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534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1382000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kumimoji="1"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terilization method by heating</a:t>
            </a:r>
            <a:r>
              <a:rPr lang="ja-JP" altLang="en-US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(2/3)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1" y="1895061"/>
            <a:ext cx="7730148" cy="4962939"/>
          </a:xfrm>
        </p:spPr>
        <p:txBody>
          <a:bodyPr>
            <a:no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There are two sterilization methods by steam. One is by non-pressurized steam. Another is by pressurized steam. 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Wastewater treatment system usually uses pressurized steam, 121[degC]. 0.216[MPa] (2.2[kgf/cm2]). 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Steam temperature is needed over 134[degC] for sterilizing Prion. 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屋内, 部屋, 座る, キッチン が含まれている画像&#10;&#10;自動的に生成された説明">
            <a:extLst>
              <a:ext uri="{FF2B5EF4-FFF2-40B4-BE49-F238E27FC236}">
                <a16:creationId xmlns:a16="http://schemas.microsoft.com/office/drawing/2014/main" id="{3E44911E-CCA4-33AA-5A77-5ACD0D246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0148" y="2738167"/>
            <a:ext cx="36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70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1382000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kumimoji="1"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terilization method by c</a:t>
            </a:r>
            <a:r>
              <a:rPr lang="en-US" altLang="ja-JP" dirty="0"/>
              <a:t>hemical (1/2)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95061"/>
            <a:ext cx="8546442" cy="4962939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Chemical sterilization is used when heating sterilization can not be used. 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For example, chlorine is used.</a:t>
            </a:r>
            <a:r>
              <a:rPr lang="ja-JP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When chlorine is infused into water, then hypochlorous acid is generated. H</a:t>
            </a:r>
            <a:r>
              <a:rPr lang="en-US" altLang="ja-JP" sz="24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 + Cl</a:t>
            </a:r>
            <a:r>
              <a:rPr lang="en-US" altLang="ja-JP" sz="24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-&gt; HOCl + HCl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When hypochlorous acid dissociates, then nascent oxygen is generated</a:t>
            </a:r>
            <a:r>
              <a:rPr lang="en-US" altLang="ja-JP" sz="24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HOCl -&gt; H</a:t>
            </a:r>
            <a:r>
              <a:rPr lang="en-US" altLang="ja-JP" sz="24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+ Cl</a:t>
            </a:r>
            <a:r>
              <a:rPr lang="en-US" altLang="ja-JP" sz="2400" baseline="30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+ O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ダイアグラム&#10;&#10;自動的に生成された説明">
            <a:extLst>
              <a:ext uri="{FF2B5EF4-FFF2-40B4-BE49-F238E27FC236}">
                <a16:creationId xmlns:a16="http://schemas.microsoft.com/office/drawing/2014/main" id="{9F887B88-0EEE-9C7B-83FE-7B2E14072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6442" y="2405119"/>
            <a:ext cx="28125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7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2334F0-9FB6-4060-B548-D4C95BD5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198784"/>
            <a:ext cx="11382000" cy="1431234"/>
          </a:xfrm>
        </p:spPr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kumimoji="1"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terilization method by c</a:t>
            </a:r>
            <a:r>
              <a:rPr lang="en-US" altLang="ja-JP" sz="4800" dirty="0"/>
              <a:t>hemical (2/2)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097514-27A9-4683-B005-E5838C544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95061"/>
            <a:ext cx="11382000" cy="4962939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Nascent state is condition just after that element dissociates from compound. 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Nascent element has strong reaction ability, and nascent oxygen has strong oxidation ability.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Hypochlorous acid is provided as calcium hypochlorite (Ca(</a:t>
            </a:r>
            <a:r>
              <a:rPr lang="en-US" altLang="ja-JP" sz="24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OCl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en-US" altLang="ja-JP" sz="24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 or sodium hypochlorite (</a:t>
            </a:r>
            <a:r>
              <a:rPr lang="en-US" altLang="ja-JP" sz="24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NaOCl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). 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Sodium thiosulfate (Na</a:t>
            </a:r>
            <a:r>
              <a:rPr lang="en-US" altLang="ja-JP" sz="24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</a:t>
            </a:r>
            <a:r>
              <a:rPr lang="en-US" altLang="ja-JP" sz="2400" baseline="-25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O3) is used for neutralization of chlorine. </a:t>
            </a:r>
            <a:endParaRPr lang="ja-JP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927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7CE814-00B6-4EA6-B503-8CBC048B9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Residual Chlorine concentration meter</a:t>
            </a:r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FFEA55-5397-4F33-AD22-C1820241A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8592574" cy="4635713"/>
          </a:xfrm>
        </p:spPr>
        <p:txBody>
          <a:bodyPr>
            <a:normAutofit/>
          </a:bodyPr>
          <a:lstStyle/>
          <a:p>
            <a:r>
              <a:rPr kumimoji="1"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Residual Chlorine concentration meter has sensor. Sensor has some types due to concentration.</a:t>
            </a:r>
            <a:endParaRPr kumimoji="1"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Sensor for high concentration (1000[ppm] or more) is easy to use. Because it is maintenance free.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But sensor for low concentration (1[ppm] or less) is not easy to use. Because it needs maintenance frequently (several weeks or several months).</a:t>
            </a:r>
            <a:endParaRPr lang="ja-JP" altLang="en-US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user should confirm whether sensor for low concentration is used or not.</a:t>
            </a:r>
          </a:p>
          <a:p>
            <a:endParaRPr kumimoji="1" lang="ja-JP" altLang="en-US" sz="2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1FFE6F8-CA49-4D33-915A-CF9A61E22C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8914" y="2420542"/>
            <a:ext cx="243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23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952BD3-58B5-4A13-9F83-E379FA41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Batch system</a:t>
            </a:r>
            <a:endParaRPr kumimoji="1" lang="ja-JP" altLang="en-US" sz="4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F4B3B-728C-4BB6-9511-B4274FCEE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7207243" cy="4635713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In case of both heating method and chemical method, tank during sterilization process cannot accept wasted water.</a:t>
            </a:r>
          </a:p>
          <a:p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So, batch system is usually used. Batch system has 2 tanks and switch them alternately shown as right.</a:t>
            </a:r>
          </a:p>
          <a:p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5" name="図 4" descr="グラフ, ダイアグラム, 箱ひげ図&#10;&#10;自動的に生成された説明">
            <a:extLst>
              <a:ext uri="{FF2B5EF4-FFF2-40B4-BE49-F238E27FC236}">
                <a16:creationId xmlns:a16="http://schemas.microsoft.com/office/drawing/2014/main" id="{EC042DDA-B9E5-6948-2612-99DF138BD8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5955" y="2556625"/>
            <a:ext cx="4114286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5361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ォータブル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クォータブル</Template>
  <TotalTime>8295</TotalTime>
  <Words>1418</Words>
  <Application>Microsoft Office PowerPoint</Application>
  <PresentationFormat>ワイド画面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Century Gothic</vt:lpstr>
      <vt:lpstr>Wingdings 2</vt:lpstr>
      <vt:lpstr>クォータブル</vt:lpstr>
      <vt:lpstr>Wastewater treatment system in BSL3 Lab</vt:lpstr>
      <vt:lpstr>Decontamination classification</vt:lpstr>
      <vt:lpstr>Sterilization method</vt:lpstr>
      <vt:lpstr>Sterilization method by heating (1/3)</vt:lpstr>
      <vt:lpstr>Sterilization method by heating (2/3)</vt:lpstr>
      <vt:lpstr>Sterilization method by chemical (1/2)</vt:lpstr>
      <vt:lpstr>Sterilization method by chemical (2/2)</vt:lpstr>
      <vt:lpstr>Residual Chlorine concentration meter</vt:lpstr>
      <vt:lpstr>Batch system</vt:lpstr>
      <vt:lpstr>Validation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ON BSL3 LAB</dc:title>
  <dc:creator>三木 秀樹</dc:creator>
  <cp:lastModifiedBy>HIDEKI MIKI</cp:lastModifiedBy>
  <cp:revision>123</cp:revision>
  <dcterms:created xsi:type="dcterms:W3CDTF">2019-06-24T10:31:06Z</dcterms:created>
  <dcterms:modified xsi:type="dcterms:W3CDTF">2024-01-14T03:49:23Z</dcterms:modified>
</cp:coreProperties>
</file>